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5143500" cx="9144000"/>
  <p:notesSz cx="6858000" cy="9144000"/>
  <p:embeddedFontLst>
    <p:embeddedFont>
      <p:font typeface="Economica"/>
      <p:regular r:id="rId38"/>
      <p:bold r:id="rId39"/>
      <p:italic r:id="rId40"/>
      <p:boldItalic r:id="rId41"/>
    </p:embeddedFont>
    <p:embeddedFont>
      <p:font typeface="Tenor Sans"/>
      <p:regular r:id="rId42"/>
    </p:embeddedFont>
    <p:embeddedFont>
      <p:font typeface="Open Sans"/>
      <p:regular r:id="rId43"/>
      <p:bold r:id="rId44"/>
      <p:italic r:id="rId45"/>
      <p:boldItalic r:id="rId4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Economica-italic.fntdata"/><Relationship Id="rId20" Type="http://schemas.openxmlformats.org/officeDocument/2006/relationships/slide" Target="slides/slide15.xml"/><Relationship Id="rId42" Type="http://schemas.openxmlformats.org/officeDocument/2006/relationships/font" Target="fonts/TenorSans-regular.fntdata"/><Relationship Id="rId41" Type="http://schemas.openxmlformats.org/officeDocument/2006/relationships/font" Target="fonts/Economica-boldItalic.fntdata"/><Relationship Id="rId22" Type="http://schemas.openxmlformats.org/officeDocument/2006/relationships/slide" Target="slides/slide17.xml"/><Relationship Id="rId44" Type="http://schemas.openxmlformats.org/officeDocument/2006/relationships/font" Target="fonts/OpenSans-bold.fntdata"/><Relationship Id="rId21" Type="http://schemas.openxmlformats.org/officeDocument/2006/relationships/slide" Target="slides/slide16.xml"/><Relationship Id="rId43" Type="http://schemas.openxmlformats.org/officeDocument/2006/relationships/font" Target="fonts/OpenSans-regular.fntdata"/><Relationship Id="rId24" Type="http://schemas.openxmlformats.org/officeDocument/2006/relationships/slide" Target="slides/slide19.xml"/><Relationship Id="rId46" Type="http://schemas.openxmlformats.org/officeDocument/2006/relationships/font" Target="fonts/OpenSans-boldItalic.fntdata"/><Relationship Id="rId23" Type="http://schemas.openxmlformats.org/officeDocument/2006/relationships/slide" Target="slides/slide18.xml"/><Relationship Id="rId45" Type="http://schemas.openxmlformats.org/officeDocument/2006/relationships/font" Target="fonts/OpenSa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font" Target="fonts/Economica-bold.fntdata"/><Relationship Id="rId16" Type="http://schemas.openxmlformats.org/officeDocument/2006/relationships/slide" Target="slides/slide11.xml"/><Relationship Id="rId38" Type="http://schemas.openxmlformats.org/officeDocument/2006/relationships/font" Target="fonts/Economica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6" name="Google Shape;22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" name="Google Shape;16;p3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" name="Google Shape;22;p4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4.jp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idx="1" type="body"/>
          </p:nvPr>
        </p:nvSpPr>
        <p:spPr>
          <a:xfrm>
            <a:off x="311700" y="1825650"/>
            <a:ext cx="8520600" cy="14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55598"/>
              <a:buNone/>
            </a:pPr>
            <a:r>
              <a:rPr lang="pl" sz="3500"/>
              <a:t>Piękny kod to za mało.</a:t>
            </a:r>
            <a:endParaRPr sz="35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55598"/>
              <a:buNone/>
            </a:pPr>
            <a:r>
              <a:rPr lang="pl" sz="3500"/>
              <a:t>Mój kurs startupowy za 100 tys. zł</a:t>
            </a:r>
            <a:endParaRPr sz="3500"/>
          </a:p>
        </p:txBody>
      </p:sp>
      <p:sp>
        <p:nvSpPr>
          <p:cNvPr id="63" name="Google Shape;63;p13"/>
          <p:cNvSpPr txBox="1"/>
          <p:nvPr/>
        </p:nvSpPr>
        <p:spPr>
          <a:xfrm>
            <a:off x="6992500" y="4505075"/>
            <a:ext cx="1955100" cy="46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Maciej Kacprzak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876900" y="1881600"/>
            <a:ext cx="7390200" cy="138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Zapytam innych co sądzą o moim pomyśle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876900" y="1881600"/>
            <a:ext cx="7390200" cy="138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Zapytam innych co sądzą o moim pomyśle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23"/>
          <p:cNvSpPr txBox="1"/>
          <p:nvPr>
            <p:ph type="title"/>
          </p:nvPr>
        </p:nvSpPr>
        <p:spPr>
          <a:xfrm>
            <a:off x="278250" y="3337875"/>
            <a:ext cx="8520600" cy="1034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pl" sz="3000">
                <a:latin typeface="Open Sans"/>
                <a:ea typeface="Open Sans"/>
                <a:cs typeface="Open Sans"/>
                <a:sym typeface="Open Sans"/>
              </a:rPr>
              <a:t>… Ludzie kłamią</a:t>
            </a:r>
            <a:endParaRPr b="1" sz="30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2113350"/>
            <a:ext cx="8520600" cy="91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Będę pierwszy na rynku!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1623150"/>
            <a:ext cx="8520600" cy="189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Skoro nauczyłem się programować, to założenie i prowadzenie firmy nie będzie takie trudne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/>
          <p:nvPr/>
        </p:nvSpPr>
        <p:spPr>
          <a:xfrm>
            <a:off x="575950" y="490625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Programowanie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/>
          <p:nvPr/>
        </p:nvSpPr>
        <p:spPr>
          <a:xfrm>
            <a:off x="575950" y="490625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Programowanie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7"/>
          <p:cNvSpPr/>
          <p:nvPr/>
        </p:nvSpPr>
        <p:spPr>
          <a:xfrm>
            <a:off x="3409575" y="269250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Księgowość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7"/>
          <p:cNvSpPr/>
          <p:nvPr/>
        </p:nvSpPr>
        <p:spPr>
          <a:xfrm>
            <a:off x="6180075" y="230550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Sprzedaż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7"/>
          <p:cNvSpPr/>
          <p:nvPr/>
        </p:nvSpPr>
        <p:spPr>
          <a:xfrm>
            <a:off x="3053675" y="2812750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Marketing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7"/>
          <p:cNvSpPr/>
          <p:nvPr/>
        </p:nvSpPr>
        <p:spPr>
          <a:xfrm>
            <a:off x="318075" y="2850250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Zarządzanie ludźmi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7"/>
          <p:cNvSpPr/>
          <p:nvPr/>
        </p:nvSpPr>
        <p:spPr>
          <a:xfrm>
            <a:off x="5596950" y="2688850"/>
            <a:ext cx="2040600" cy="20406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Cash-flow / Budżet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7"/>
          <p:cNvSpPr txBox="1"/>
          <p:nvPr/>
        </p:nvSpPr>
        <p:spPr>
          <a:xfrm>
            <a:off x="8316950" y="4553425"/>
            <a:ext cx="603900" cy="3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l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1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title"/>
          </p:nvPr>
        </p:nvSpPr>
        <p:spPr>
          <a:xfrm>
            <a:off x="311700" y="1904550"/>
            <a:ext cx="8520600" cy="133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O marketingu i pozyskiwaniu klientów </a:t>
            </a: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zacznę</a:t>
            </a: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 myśleć, z gotowym projektem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/>
          <p:nvPr>
            <p:ph type="title"/>
          </p:nvPr>
        </p:nvSpPr>
        <p:spPr>
          <a:xfrm>
            <a:off x="311700" y="1820850"/>
            <a:ext cx="8520600" cy="150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Zaprojektuję i zbuduję perfekcyjny projekt, dla “milionów” użytkowników 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0"/>
          <p:cNvSpPr txBox="1"/>
          <p:nvPr>
            <p:ph type="title"/>
          </p:nvPr>
        </p:nvSpPr>
        <p:spPr>
          <a:xfrm>
            <a:off x="311700" y="1836600"/>
            <a:ext cx="8520600" cy="147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Rozwiąże problem, który według mnie jest realnym problemem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1"/>
          <p:cNvSpPr txBox="1"/>
          <p:nvPr>
            <p:ph type="title"/>
          </p:nvPr>
        </p:nvSpPr>
        <p:spPr>
          <a:xfrm>
            <a:off x="311700" y="1885800"/>
            <a:ext cx="8520600" cy="137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Skoro ktoś ma problem, to chętnie zapłaci za jego rozwiązanie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311700" y="1825650"/>
            <a:ext cx="8520600" cy="14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pl" sz="3500">
                <a:solidFill>
                  <a:schemeClr val="dk1"/>
                </a:solidFill>
              </a:rPr>
              <a:t>To są wyłącznie moje doświadczenia i przemyślenia</a:t>
            </a:r>
            <a:endParaRPr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/>
          <p:nvPr>
            <p:ph type="title"/>
          </p:nvPr>
        </p:nvSpPr>
        <p:spPr>
          <a:xfrm>
            <a:off x="311700" y="1799550"/>
            <a:ext cx="8520600" cy="154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Darmowy dostęp przyciągnie mi wielu użytkowników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>
            <p:ph type="title"/>
          </p:nvPr>
        </p:nvSpPr>
        <p:spPr>
          <a:xfrm>
            <a:off x="311700" y="445025"/>
            <a:ext cx="8520600" cy="138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Muszę zastrzec logo i nazwę, aby nikt mi ich nie ukradł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79" name="Google Shape;179;p33" title="logo DoWeddin poziom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8250" y="2722425"/>
            <a:ext cx="3080924" cy="8364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33" title="sygnet DoWeddin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31150" y="2571738"/>
            <a:ext cx="1166450" cy="113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/>
          <p:nvPr>
            <p:ph type="title"/>
          </p:nvPr>
        </p:nvSpPr>
        <p:spPr>
          <a:xfrm>
            <a:off x="311700" y="2130000"/>
            <a:ext cx="8520600" cy="88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Brak planu też jest jakimś planem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>
            <p:ph type="title"/>
          </p:nvPr>
        </p:nvSpPr>
        <p:spPr>
          <a:xfrm>
            <a:off x="311700" y="1901250"/>
            <a:ext cx="8520600" cy="1341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Zaproszę dobrych kolegów i przyjaciół do współpracy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6"/>
          <p:cNvSpPr txBox="1"/>
          <p:nvPr>
            <p:ph type="title"/>
          </p:nvPr>
        </p:nvSpPr>
        <p:spPr>
          <a:xfrm>
            <a:off x="311700" y="1743900"/>
            <a:ext cx="85206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W mojej firmie będzie luźna atmosfera i brak jasnych podziałów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7"/>
          <p:cNvSpPr txBox="1"/>
          <p:nvPr>
            <p:ph type="title"/>
          </p:nvPr>
        </p:nvSpPr>
        <p:spPr>
          <a:xfrm>
            <a:off x="311700" y="1633350"/>
            <a:ext cx="8520600" cy="187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Każdy, kto będzie ze mną pracował przy moim projekcie, będzie tak samo zaangażowany jak ja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8"/>
          <p:cNvSpPr txBox="1"/>
          <p:nvPr>
            <p:ph type="title"/>
          </p:nvPr>
        </p:nvSpPr>
        <p:spPr>
          <a:xfrm>
            <a:off x="1534800" y="2198850"/>
            <a:ext cx="6074400" cy="745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Gdybym miał zacząć od zera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/>
          <p:nvPr/>
        </p:nvSpPr>
        <p:spPr>
          <a:xfrm>
            <a:off x="3284400" y="1057225"/>
            <a:ext cx="2575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Weryfikacja pomysłu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39"/>
          <p:cNvSpPr txBox="1"/>
          <p:nvPr/>
        </p:nvSpPr>
        <p:spPr>
          <a:xfrm>
            <a:off x="2329800" y="2110050"/>
            <a:ext cx="44844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66199" lvl="0" marL="269999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Znajdź konkurencję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1" marL="6300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 mają zrobione dobrze / źle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1" marL="6300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lang="pl" sz="1200">
                <a:solidFill>
                  <a:schemeClr val="dk1"/>
                </a:solidFill>
              </a:rPr>
              <a:t>ustal, w czym będziesz lepszy od nich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Poznaj docelowy rynek i docelowych klientów, ustal: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1" marL="6300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jakie mają potrzeby i realne problemy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1" marL="6300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czego im brakuje u konkurencji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1" marL="6300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ile są w stanie zapłacić za gotowe rozwiązanie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Dobrze i dokładnie zdefiniuj swoją grupę docelową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0"/>
          <p:cNvSpPr txBox="1"/>
          <p:nvPr/>
        </p:nvSpPr>
        <p:spPr>
          <a:xfrm>
            <a:off x="3660900" y="1057225"/>
            <a:ext cx="1822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działania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40"/>
          <p:cNvSpPr txBox="1"/>
          <p:nvPr/>
        </p:nvSpPr>
        <p:spPr>
          <a:xfrm>
            <a:off x="1643400" y="1767600"/>
            <a:ext cx="5857200" cy="29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66199" lvl="0" marL="26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Stwórz plan działania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podziel pracę na etapy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każdy etap powinien mieć dobrze wyznaczony cel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zamiast dat/terminów, ustal kamienie milowe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musi zawierać etapy związane z: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marketingiem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sprzedażą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budową MVP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540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testami z klientami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Skup się na jednym etapie/zadaniu, nie rób wielu rzeczy naraz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Nie przechodź do następnego etapu bez osiągnięcia wyznaczonego celu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działania powinien być żywy i z czasem się zmieniać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9" lvl="0" marL="26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nie może być biznes plan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1"/>
          <p:cNvSpPr txBox="1"/>
          <p:nvPr/>
        </p:nvSpPr>
        <p:spPr>
          <a:xfrm>
            <a:off x="4188600" y="1057225"/>
            <a:ext cx="766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MVP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41"/>
          <p:cNvSpPr txBox="1"/>
          <p:nvPr/>
        </p:nvSpPr>
        <p:spPr>
          <a:xfrm>
            <a:off x="2329800" y="2110050"/>
            <a:ext cx="4484400" cy="206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73399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Zbuduj MVP jak najszybciej to możliwe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71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musi być to działająca aplikacja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6198" lvl="1" marL="71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rozwiązywać realne problemy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399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Testy z potencjalnymi klientami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1" marL="71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Próba pozyskania pierwszych, płacących klientów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0975" lvl="1" marL="719999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lphaL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Dostosuj MVP do potrzeb klientów, którzy zapłacili (np. opłata wstępna / instalacyjna / subskrypcja)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3399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pl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Powtarzaj punkt 2, aż osiągniesz założoną w planie liczbę klientów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600300" y="2122950"/>
            <a:ext cx="7943400" cy="8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55598"/>
              <a:buNone/>
            </a:pPr>
            <a:r>
              <a:rPr lang="pl" sz="3500">
                <a:solidFill>
                  <a:schemeClr val="dk1"/>
                </a:solidFill>
              </a:rPr>
              <a:t>W razie pytań, zadawajcie je na bieżąco</a:t>
            </a:r>
            <a:endParaRPr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2"/>
          <p:cNvSpPr txBox="1"/>
          <p:nvPr>
            <p:ph type="title"/>
          </p:nvPr>
        </p:nvSpPr>
        <p:spPr>
          <a:xfrm>
            <a:off x="1557600" y="2285400"/>
            <a:ext cx="6028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l">
                <a:latin typeface="Open Sans"/>
                <a:ea typeface="Open Sans"/>
                <a:cs typeface="Open Sans"/>
                <a:sym typeface="Open Sans"/>
              </a:rPr>
              <a:t>Planowanie rozwoju firmy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Google Shape;233;p43" title="Well-its-true-1764833367242.jp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3325" y="1013750"/>
            <a:ext cx="3977349" cy="3977349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43"/>
          <p:cNvSpPr txBox="1"/>
          <p:nvPr/>
        </p:nvSpPr>
        <p:spPr>
          <a:xfrm>
            <a:off x="3423900" y="144600"/>
            <a:ext cx="2296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Memik na koniec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4"/>
          <p:cNvSpPr txBox="1"/>
          <p:nvPr>
            <p:ph type="title"/>
          </p:nvPr>
        </p:nvSpPr>
        <p:spPr>
          <a:xfrm>
            <a:off x="2371050" y="2285400"/>
            <a:ext cx="4401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l">
                <a:latin typeface="Open Sans"/>
                <a:ea typeface="Open Sans"/>
                <a:cs typeface="Open Sans"/>
                <a:sym typeface="Open Sans"/>
              </a:rPr>
              <a:t>Dziękuje za uwagę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000">
                <a:latin typeface="Open Sans"/>
                <a:ea typeface="Open Sans"/>
                <a:cs typeface="Open Sans"/>
                <a:sym typeface="Open Sans"/>
              </a:rPr>
              <a:t>Plan na dziś</a:t>
            </a:r>
            <a:endParaRPr sz="30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9" name="Google Shape;79;p16"/>
          <p:cNvSpPr txBox="1"/>
          <p:nvPr>
            <p:ph type="title"/>
          </p:nvPr>
        </p:nvSpPr>
        <p:spPr>
          <a:xfrm>
            <a:off x="360950" y="14185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2000">
                <a:latin typeface="Open Sans"/>
                <a:ea typeface="Open Sans"/>
                <a:cs typeface="Open Sans"/>
                <a:sym typeface="Open Sans"/>
              </a:rPr>
              <a:t>Historia mojej firmy</a:t>
            </a:r>
            <a:endParaRPr sz="20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16"/>
          <p:cNvSpPr txBox="1"/>
          <p:nvPr>
            <p:ph type="title"/>
          </p:nvPr>
        </p:nvSpPr>
        <p:spPr>
          <a:xfrm>
            <a:off x="360950" y="2842038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2000">
                <a:latin typeface="Open Sans"/>
                <a:ea typeface="Open Sans"/>
                <a:cs typeface="Open Sans"/>
                <a:sym typeface="Open Sans"/>
              </a:rPr>
              <a:t>Moje błędy w myśleniu i działaniu</a:t>
            </a:r>
            <a:endParaRPr sz="20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16"/>
          <p:cNvSpPr txBox="1"/>
          <p:nvPr>
            <p:ph type="title"/>
          </p:nvPr>
        </p:nvSpPr>
        <p:spPr>
          <a:xfrm>
            <a:off x="360950" y="42655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2000">
                <a:latin typeface="Open Sans"/>
                <a:ea typeface="Open Sans"/>
                <a:cs typeface="Open Sans"/>
                <a:sym typeface="Open Sans"/>
              </a:rPr>
              <a:t>Jak to bym zrobił kolejny raz</a:t>
            </a:r>
            <a:endParaRPr sz="20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16"/>
          <p:cNvSpPr/>
          <p:nvPr/>
        </p:nvSpPr>
        <p:spPr>
          <a:xfrm>
            <a:off x="4503050" y="2032344"/>
            <a:ext cx="236400" cy="768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6"/>
          <p:cNvSpPr/>
          <p:nvPr/>
        </p:nvSpPr>
        <p:spPr>
          <a:xfrm>
            <a:off x="4503050" y="3455831"/>
            <a:ext cx="236400" cy="768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22854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l">
                <a:latin typeface="Open Sans"/>
                <a:ea typeface="Open Sans"/>
                <a:cs typeface="Open Sans"/>
                <a:sym typeface="Open Sans"/>
              </a:rPr>
              <a:t>Moja firma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8" title="logo DoWeddin poziom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37773" y="1722122"/>
            <a:ext cx="6068449" cy="164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9" title="logo DoWeddin poziom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23132" y="3090706"/>
            <a:ext cx="4074424" cy="110614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 txBox="1"/>
          <p:nvPr/>
        </p:nvSpPr>
        <p:spPr>
          <a:xfrm>
            <a:off x="4631963" y="3813550"/>
            <a:ext cx="20889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pl" sz="1700" u="none" cap="none" strike="noStrik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rPr>
              <a:t>Platforma Ślubna</a:t>
            </a:r>
            <a:endParaRPr b="0" i="0" sz="1700" u="none" cap="none" strike="noStrike">
              <a:solidFill>
                <a:schemeClr val="dk1"/>
              </a:solidFill>
              <a:latin typeface="Tenor Sans"/>
              <a:ea typeface="Tenor Sans"/>
              <a:cs typeface="Tenor Sans"/>
              <a:sym typeface="Tenor Sans"/>
            </a:endParaRPr>
          </a:p>
        </p:txBody>
      </p:sp>
      <p:pic>
        <p:nvPicPr>
          <p:cNvPr id="100" name="Google Shape;100;p19" title="logo DoWeddin poziom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23132" y="924256"/>
            <a:ext cx="4074424" cy="110614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/>
          <p:nvPr/>
        </p:nvSpPr>
        <p:spPr>
          <a:xfrm>
            <a:off x="4631963" y="1647100"/>
            <a:ext cx="20889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pl" sz="1700" u="none" cap="none" strike="noStrike">
                <a:solidFill>
                  <a:schemeClr val="dk1"/>
                </a:solidFill>
                <a:latin typeface="Tenor Sans"/>
                <a:ea typeface="Tenor Sans"/>
                <a:cs typeface="Tenor Sans"/>
                <a:sym typeface="Tenor Sans"/>
              </a:rPr>
              <a:t>Asystent Ślubny</a:t>
            </a:r>
            <a:endParaRPr b="0" i="0" sz="1700" u="none" cap="none" strike="noStrike">
              <a:solidFill>
                <a:schemeClr val="dk1"/>
              </a:solidFill>
              <a:latin typeface="Tenor Sans"/>
              <a:ea typeface="Tenor Sans"/>
              <a:cs typeface="Tenor Sans"/>
              <a:sym typeface="Tenor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22854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l">
                <a:latin typeface="Open Sans"/>
                <a:ea typeface="Open Sans"/>
                <a:cs typeface="Open Sans"/>
                <a:sym typeface="Open Sans"/>
              </a:rPr>
              <a:t>Błędne decyzje i założenia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311700" y="2188350"/>
            <a:ext cx="8520600" cy="7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pl" sz="3500">
                <a:latin typeface="Open Sans"/>
                <a:ea typeface="Open Sans"/>
                <a:cs typeface="Open Sans"/>
                <a:sym typeface="Open Sans"/>
              </a:rPr>
              <a:t>Mam pomysł na biznes!</a:t>
            </a:r>
            <a:endParaRPr sz="35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